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59" r:id="rId3"/>
    <p:sldId id="282" r:id="rId4"/>
    <p:sldId id="260" r:id="rId5"/>
    <p:sldId id="275" r:id="rId6"/>
    <p:sldId id="283" r:id="rId7"/>
    <p:sldId id="285" r:id="rId8"/>
    <p:sldId id="286" r:id="rId9"/>
    <p:sldId id="284" r:id="rId10"/>
    <p:sldId id="287" r:id="rId11"/>
    <p:sldId id="288" r:id="rId12"/>
    <p:sldId id="292" r:id="rId13"/>
    <p:sldId id="290" r:id="rId14"/>
    <p:sldId id="291" r:id="rId15"/>
    <p:sldId id="293" r:id="rId16"/>
    <p:sldId id="294" r:id="rId17"/>
    <p:sldId id="295" r:id="rId18"/>
    <p:sldId id="296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EA1EA-73D7-4F6C-BCC6-E5552D62EC3B}" type="doc">
      <dgm:prSet loTypeId="urn:microsoft.com/office/officeart/2005/8/layout/vProcess5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70A2CBA-5AAB-46DF-9EB1-6ADB6FA587DE}">
      <dgm:prSet phldrT="[Текст]" cust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800" b="1" i="1" dirty="0" smtClean="0"/>
            <a:t>Информационный блок </a:t>
          </a:r>
        </a:p>
        <a:p>
          <a:pPr algn="ctr"/>
          <a:r>
            <a:rPr lang="ru-RU" sz="2800" b="1" i="1" dirty="0" smtClean="0"/>
            <a:t>(ОУ , родители)</a:t>
          </a:r>
          <a:endParaRPr lang="ru-RU" sz="2800" b="1" i="1" dirty="0"/>
        </a:p>
      </dgm:t>
    </dgm:pt>
    <dgm:pt modelId="{AD3F9B65-345F-42F1-B58D-5864C3A4F6CD}" type="parTrans" cxnId="{F263AB65-7BAF-44E4-8203-27CD0F271E87}">
      <dgm:prSet/>
      <dgm:spPr/>
      <dgm:t>
        <a:bodyPr/>
        <a:lstStyle/>
        <a:p>
          <a:endParaRPr lang="ru-RU"/>
        </a:p>
      </dgm:t>
    </dgm:pt>
    <dgm:pt modelId="{173DCCB3-A400-4F92-AF9B-7DCEE4A44360}" type="sibTrans" cxnId="{F263AB65-7BAF-44E4-8203-27CD0F271E87}">
      <dgm:prSet/>
      <dgm:spPr/>
      <dgm:t>
        <a:bodyPr/>
        <a:lstStyle/>
        <a:p>
          <a:endParaRPr lang="ru-RU"/>
        </a:p>
      </dgm:t>
    </dgm:pt>
    <dgm:pt modelId="{9847F2D5-14A5-486A-88AE-12B2DFA26014}">
      <dgm:prSet phldrT="[Текст]"/>
      <dgm:spPr/>
      <dgm:t>
        <a:bodyPr/>
        <a:lstStyle/>
        <a:p>
          <a:pPr algn="ctr"/>
          <a:r>
            <a:rPr lang="ru-RU" b="1" i="1" dirty="0" smtClean="0"/>
            <a:t>Диагностический блок</a:t>
          </a:r>
        </a:p>
        <a:p>
          <a:pPr algn="ctr"/>
          <a:r>
            <a:rPr lang="ru-RU" b="1" i="1" dirty="0" smtClean="0"/>
            <a:t>(классные руководители, педагоги-психологи, социальные педагоги, родители</a:t>
          </a:r>
          <a:r>
            <a:rPr lang="ru-RU" i="1" dirty="0" smtClean="0"/>
            <a:t>)</a:t>
          </a:r>
          <a:endParaRPr lang="ru-RU" i="1" dirty="0"/>
        </a:p>
      </dgm:t>
    </dgm:pt>
    <dgm:pt modelId="{5AE30AA6-47F7-42D0-9CB6-8C8D14CF46EC}" type="parTrans" cxnId="{A6CED4EC-26EB-4629-9266-E9B898F27DDF}">
      <dgm:prSet/>
      <dgm:spPr/>
      <dgm:t>
        <a:bodyPr/>
        <a:lstStyle/>
        <a:p>
          <a:endParaRPr lang="ru-RU"/>
        </a:p>
      </dgm:t>
    </dgm:pt>
    <dgm:pt modelId="{BF9FA8E6-1C67-4FE4-B621-03D723C3D381}" type="sibTrans" cxnId="{A6CED4EC-26EB-4629-9266-E9B898F27DDF}">
      <dgm:prSet/>
      <dgm:spPr/>
      <dgm:t>
        <a:bodyPr/>
        <a:lstStyle/>
        <a:p>
          <a:endParaRPr lang="ru-RU"/>
        </a:p>
      </dgm:t>
    </dgm:pt>
    <dgm:pt modelId="{C212E7D7-67B1-41A2-B3A4-828D4B14B030}">
      <dgm:prSet phldrT="[Текст]" custT="1"/>
      <dgm:spPr/>
      <dgm:t>
        <a:bodyPr/>
        <a:lstStyle/>
        <a:p>
          <a:pPr algn="ctr"/>
          <a:r>
            <a:rPr lang="ru-RU" sz="2400" b="1" i="1" dirty="0" smtClean="0"/>
            <a:t>Мероприятия по профилактике суицидального поведения</a:t>
          </a:r>
          <a:endParaRPr lang="ru-RU" sz="2400" b="1" i="1" dirty="0"/>
        </a:p>
      </dgm:t>
    </dgm:pt>
    <dgm:pt modelId="{A345D5AF-3093-48CB-A072-0F9986E27B89}" type="parTrans" cxnId="{A7A1677B-0142-4DBD-800F-BD67500477FC}">
      <dgm:prSet/>
      <dgm:spPr/>
      <dgm:t>
        <a:bodyPr/>
        <a:lstStyle/>
        <a:p>
          <a:endParaRPr lang="ru-RU"/>
        </a:p>
      </dgm:t>
    </dgm:pt>
    <dgm:pt modelId="{B4425528-8F34-4DA2-BA0E-E34DCE8E065F}" type="sibTrans" cxnId="{A7A1677B-0142-4DBD-800F-BD67500477FC}">
      <dgm:prSet/>
      <dgm:spPr/>
      <dgm:t>
        <a:bodyPr/>
        <a:lstStyle/>
        <a:p>
          <a:endParaRPr lang="ru-RU"/>
        </a:p>
      </dgm:t>
    </dgm:pt>
    <dgm:pt modelId="{F7EA75F9-54F3-4BA3-92B4-2DB461746294}" type="pres">
      <dgm:prSet presAssocID="{4FCEA1EA-73D7-4F6C-BCC6-E5552D62EC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EC9867-09A8-421A-9479-851D1CB0F3C9}" type="pres">
      <dgm:prSet presAssocID="{4FCEA1EA-73D7-4F6C-BCC6-E5552D62EC3B}" presName="dummyMaxCanvas" presStyleCnt="0">
        <dgm:presLayoutVars/>
      </dgm:prSet>
      <dgm:spPr/>
    </dgm:pt>
    <dgm:pt modelId="{F7236A24-B455-4DFF-A656-86899FE3EF66}" type="pres">
      <dgm:prSet presAssocID="{4FCEA1EA-73D7-4F6C-BCC6-E5552D62EC3B}" presName="ThreeNodes_1" presStyleLbl="node1" presStyleIdx="0" presStyleCnt="3" custLinFactNeighborY="3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B4FF-46AC-4EB6-B0FD-377B977136E0}" type="pres">
      <dgm:prSet presAssocID="{4FCEA1EA-73D7-4F6C-BCC6-E5552D62EC3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27E38-BA92-4B8B-A22B-AA2FC9FFE6D3}" type="pres">
      <dgm:prSet presAssocID="{4FCEA1EA-73D7-4F6C-BCC6-E5552D62EC3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A6281-1BA3-4954-A716-138D5E88D2D6}" type="pres">
      <dgm:prSet presAssocID="{4FCEA1EA-73D7-4F6C-BCC6-E5552D62EC3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DDE89-12D4-4F70-88EA-0D80DFF95C8A}" type="pres">
      <dgm:prSet presAssocID="{4FCEA1EA-73D7-4F6C-BCC6-E5552D62EC3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13EB5-BEC3-40E1-92CE-C45651245992}" type="pres">
      <dgm:prSet presAssocID="{4FCEA1EA-73D7-4F6C-BCC6-E5552D62EC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A90C6-1BD4-453A-8054-498FE2F8D2EA}" type="pres">
      <dgm:prSet presAssocID="{4FCEA1EA-73D7-4F6C-BCC6-E5552D62EC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7B7BA-6E2D-4F0F-8F72-5E55696ACB4E}" type="pres">
      <dgm:prSet presAssocID="{4FCEA1EA-73D7-4F6C-BCC6-E5552D62EC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4DB2A0-B47A-44A6-90D4-656F227742AB}" type="presOf" srcId="{A70A2CBA-5AAB-46DF-9EB1-6ADB6FA587DE}" destId="{6D413EB5-BEC3-40E1-92CE-C45651245992}" srcOrd="1" destOrd="0" presId="urn:microsoft.com/office/officeart/2005/8/layout/vProcess5"/>
    <dgm:cxn modelId="{A459C981-E07D-41EA-97DB-ACA2588BF500}" type="presOf" srcId="{C212E7D7-67B1-41A2-B3A4-828D4B14B030}" destId="{89A7B7BA-6E2D-4F0F-8F72-5E55696ACB4E}" srcOrd="1" destOrd="0" presId="urn:microsoft.com/office/officeart/2005/8/layout/vProcess5"/>
    <dgm:cxn modelId="{BCAF10CF-2E03-4975-8B97-0596AA540D91}" type="presOf" srcId="{BF9FA8E6-1C67-4FE4-B621-03D723C3D381}" destId="{66FDDE89-12D4-4F70-88EA-0D80DFF95C8A}" srcOrd="0" destOrd="0" presId="urn:microsoft.com/office/officeart/2005/8/layout/vProcess5"/>
    <dgm:cxn modelId="{A6CED4EC-26EB-4629-9266-E9B898F27DDF}" srcId="{4FCEA1EA-73D7-4F6C-BCC6-E5552D62EC3B}" destId="{9847F2D5-14A5-486A-88AE-12B2DFA26014}" srcOrd="1" destOrd="0" parTransId="{5AE30AA6-47F7-42D0-9CB6-8C8D14CF46EC}" sibTransId="{BF9FA8E6-1C67-4FE4-B621-03D723C3D381}"/>
    <dgm:cxn modelId="{F263AB65-7BAF-44E4-8203-27CD0F271E87}" srcId="{4FCEA1EA-73D7-4F6C-BCC6-E5552D62EC3B}" destId="{A70A2CBA-5AAB-46DF-9EB1-6ADB6FA587DE}" srcOrd="0" destOrd="0" parTransId="{AD3F9B65-345F-42F1-B58D-5864C3A4F6CD}" sibTransId="{173DCCB3-A400-4F92-AF9B-7DCEE4A44360}"/>
    <dgm:cxn modelId="{14DF4769-118B-4ED0-8426-9B4FD61E1637}" type="presOf" srcId="{4FCEA1EA-73D7-4F6C-BCC6-E5552D62EC3B}" destId="{F7EA75F9-54F3-4BA3-92B4-2DB461746294}" srcOrd="0" destOrd="0" presId="urn:microsoft.com/office/officeart/2005/8/layout/vProcess5"/>
    <dgm:cxn modelId="{8BFD4CDA-7FA5-4304-B85D-ECF20AA33C52}" type="presOf" srcId="{9847F2D5-14A5-486A-88AE-12B2DFA26014}" destId="{FDEA90C6-1BD4-453A-8054-498FE2F8D2EA}" srcOrd="1" destOrd="0" presId="urn:microsoft.com/office/officeart/2005/8/layout/vProcess5"/>
    <dgm:cxn modelId="{C393DB82-586E-48A3-9E6B-6D5FC3FB959B}" type="presOf" srcId="{C212E7D7-67B1-41A2-B3A4-828D4B14B030}" destId="{B0A27E38-BA92-4B8B-A22B-AA2FC9FFE6D3}" srcOrd="0" destOrd="0" presId="urn:microsoft.com/office/officeart/2005/8/layout/vProcess5"/>
    <dgm:cxn modelId="{2EACF1CE-8510-4DFE-853C-F04BC2A63F92}" type="presOf" srcId="{173DCCB3-A400-4F92-AF9B-7DCEE4A44360}" destId="{44FA6281-1BA3-4954-A716-138D5E88D2D6}" srcOrd="0" destOrd="0" presId="urn:microsoft.com/office/officeart/2005/8/layout/vProcess5"/>
    <dgm:cxn modelId="{0E3E8891-CFA0-4BFC-A8FB-4AEAE5E3D797}" type="presOf" srcId="{9847F2D5-14A5-486A-88AE-12B2DFA26014}" destId="{63C7B4FF-46AC-4EB6-B0FD-377B977136E0}" srcOrd="0" destOrd="0" presId="urn:microsoft.com/office/officeart/2005/8/layout/vProcess5"/>
    <dgm:cxn modelId="{A7A1677B-0142-4DBD-800F-BD67500477FC}" srcId="{4FCEA1EA-73D7-4F6C-BCC6-E5552D62EC3B}" destId="{C212E7D7-67B1-41A2-B3A4-828D4B14B030}" srcOrd="2" destOrd="0" parTransId="{A345D5AF-3093-48CB-A072-0F9986E27B89}" sibTransId="{B4425528-8F34-4DA2-BA0E-E34DCE8E065F}"/>
    <dgm:cxn modelId="{9577DD54-E744-42D5-B066-0AC291E19187}" type="presOf" srcId="{A70A2CBA-5AAB-46DF-9EB1-6ADB6FA587DE}" destId="{F7236A24-B455-4DFF-A656-86899FE3EF66}" srcOrd="0" destOrd="0" presId="urn:microsoft.com/office/officeart/2005/8/layout/vProcess5"/>
    <dgm:cxn modelId="{A13B32E9-6882-422D-85E3-0DDAC24D354F}" type="presParOf" srcId="{F7EA75F9-54F3-4BA3-92B4-2DB461746294}" destId="{42EC9867-09A8-421A-9479-851D1CB0F3C9}" srcOrd="0" destOrd="0" presId="urn:microsoft.com/office/officeart/2005/8/layout/vProcess5"/>
    <dgm:cxn modelId="{729A5694-9337-42A1-87D8-20AD2D931AFE}" type="presParOf" srcId="{F7EA75F9-54F3-4BA3-92B4-2DB461746294}" destId="{F7236A24-B455-4DFF-A656-86899FE3EF66}" srcOrd="1" destOrd="0" presId="urn:microsoft.com/office/officeart/2005/8/layout/vProcess5"/>
    <dgm:cxn modelId="{A8C33491-5C5B-45A5-890C-5AEC985260BB}" type="presParOf" srcId="{F7EA75F9-54F3-4BA3-92B4-2DB461746294}" destId="{63C7B4FF-46AC-4EB6-B0FD-377B977136E0}" srcOrd="2" destOrd="0" presId="urn:microsoft.com/office/officeart/2005/8/layout/vProcess5"/>
    <dgm:cxn modelId="{038C42EA-7311-4530-A19C-CB8A52291863}" type="presParOf" srcId="{F7EA75F9-54F3-4BA3-92B4-2DB461746294}" destId="{B0A27E38-BA92-4B8B-A22B-AA2FC9FFE6D3}" srcOrd="3" destOrd="0" presId="urn:microsoft.com/office/officeart/2005/8/layout/vProcess5"/>
    <dgm:cxn modelId="{75BDDD72-C71F-4326-8F97-FB6CDD8AD7E9}" type="presParOf" srcId="{F7EA75F9-54F3-4BA3-92B4-2DB461746294}" destId="{44FA6281-1BA3-4954-A716-138D5E88D2D6}" srcOrd="4" destOrd="0" presId="urn:microsoft.com/office/officeart/2005/8/layout/vProcess5"/>
    <dgm:cxn modelId="{EB39AD41-990A-4C74-B376-BD60CC9722DE}" type="presParOf" srcId="{F7EA75F9-54F3-4BA3-92B4-2DB461746294}" destId="{66FDDE89-12D4-4F70-88EA-0D80DFF95C8A}" srcOrd="5" destOrd="0" presId="urn:microsoft.com/office/officeart/2005/8/layout/vProcess5"/>
    <dgm:cxn modelId="{90E89CCA-02F0-45C0-8077-7A8F1E7FBE9E}" type="presParOf" srcId="{F7EA75F9-54F3-4BA3-92B4-2DB461746294}" destId="{6D413EB5-BEC3-40E1-92CE-C45651245992}" srcOrd="6" destOrd="0" presId="urn:microsoft.com/office/officeart/2005/8/layout/vProcess5"/>
    <dgm:cxn modelId="{AC4A4393-AC00-49F1-9325-306A615C46AF}" type="presParOf" srcId="{F7EA75F9-54F3-4BA3-92B4-2DB461746294}" destId="{FDEA90C6-1BD4-453A-8054-498FE2F8D2EA}" srcOrd="7" destOrd="0" presId="urn:microsoft.com/office/officeart/2005/8/layout/vProcess5"/>
    <dgm:cxn modelId="{E29FC8B9-A6FC-484E-B324-56C1797B5526}" type="presParOf" srcId="{F7EA75F9-54F3-4BA3-92B4-2DB461746294}" destId="{89A7B7BA-6E2D-4F0F-8F72-5E55696ACB4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36A24-B455-4DFF-A656-86899FE3EF66}">
      <dsp:nvSpPr>
        <dsp:cNvPr id="0" name=""/>
        <dsp:cNvSpPr/>
      </dsp:nvSpPr>
      <dsp:spPr>
        <a:xfrm>
          <a:off x="0" y="49558"/>
          <a:ext cx="7589643" cy="1481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Информационный блок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(ОУ , родители)</a:t>
          </a:r>
          <a:endParaRPr lang="ru-RU" sz="2800" b="1" i="1" kern="1200" dirty="0"/>
        </a:p>
      </dsp:txBody>
      <dsp:txXfrm>
        <a:off x="43381" y="92939"/>
        <a:ext cx="5991380" cy="1394375"/>
      </dsp:txXfrm>
    </dsp:sp>
    <dsp:sp modelId="{63C7B4FF-46AC-4EB6-B0FD-377B977136E0}">
      <dsp:nvSpPr>
        <dsp:cNvPr id="0" name=""/>
        <dsp:cNvSpPr/>
      </dsp:nvSpPr>
      <dsp:spPr>
        <a:xfrm>
          <a:off x="669674" y="1727993"/>
          <a:ext cx="7589643" cy="1481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Диагностический блок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(классные руководители, педагоги-психологи, социальные педагоги, родители</a:t>
          </a:r>
          <a:r>
            <a:rPr lang="ru-RU" sz="2200" i="1" kern="1200" dirty="0" smtClean="0"/>
            <a:t>)</a:t>
          </a:r>
          <a:endParaRPr lang="ru-RU" sz="2200" i="1" kern="1200" dirty="0"/>
        </a:p>
      </dsp:txBody>
      <dsp:txXfrm>
        <a:off x="713055" y="1771374"/>
        <a:ext cx="5870467" cy="1394375"/>
      </dsp:txXfrm>
    </dsp:sp>
    <dsp:sp modelId="{B0A27E38-BA92-4B8B-A22B-AA2FC9FFE6D3}">
      <dsp:nvSpPr>
        <dsp:cNvPr id="0" name=""/>
        <dsp:cNvSpPr/>
      </dsp:nvSpPr>
      <dsp:spPr>
        <a:xfrm>
          <a:off x="1339348" y="3455987"/>
          <a:ext cx="7589643" cy="1481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Мероприятия по профилактике суицидального поведения</a:t>
          </a:r>
          <a:endParaRPr lang="ru-RU" sz="2400" b="1" i="1" kern="1200" dirty="0"/>
        </a:p>
      </dsp:txBody>
      <dsp:txXfrm>
        <a:off x="1382729" y="3499368"/>
        <a:ext cx="5870467" cy="1394375"/>
      </dsp:txXfrm>
    </dsp:sp>
    <dsp:sp modelId="{44FA6281-1BA3-4954-A716-138D5E88D2D6}">
      <dsp:nvSpPr>
        <dsp:cNvPr id="0" name=""/>
        <dsp:cNvSpPr/>
      </dsp:nvSpPr>
      <dsp:spPr>
        <a:xfrm>
          <a:off x="6626903" y="1123195"/>
          <a:ext cx="962739" cy="96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43519" y="1123195"/>
        <a:ext cx="529507" cy="724461"/>
      </dsp:txXfrm>
    </dsp:sp>
    <dsp:sp modelId="{66FDDE89-12D4-4F70-88EA-0D80DFF95C8A}">
      <dsp:nvSpPr>
        <dsp:cNvPr id="0" name=""/>
        <dsp:cNvSpPr/>
      </dsp:nvSpPr>
      <dsp:spPr>
        <a:xfrm>
          <a:off x="7296578" y="2841315"/>
          <a:ext cx="962739" cy="962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513194" y="2841315"/>
        <a:ext cx="529507" cy="724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0261E-BD63-4595-A803-A31AF8DDBB7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73901-4400-4074-8C2D-AA0A4A2E5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44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98FA-6999-47F2-92E1-A89F509D2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rise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zdorove/a56-rebyonok-i-socialnye-seti-kak-vynesti-polzu-6570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tidor.ru/psihologiya/a56-kak-zaschitit-podrostkov-ot-propagandy-suicida-v-socsetyah-5797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tidor.ru/psihologiya/a6-mama_-khochu-tatuirovku_-instr-10306.shtml" TargetMode="External"/><Relationship Id="rId2" Type="http://schemas.openxmlformats.org/officeDocument/2006/relationships/hyperlink" Target="https://letidor.ru/psihologiya/a6-samopovrezhdeniya-zachem-sebe-vredyat-podrostki-8062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093296"/>
            <a:ext cx="5616624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7376" y="5085184"/>
            <a:ext cx="4501008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Игра в самоубийство: как устроены «группы смерти»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</a:rPr>
              <a:t>Хештеги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специальные метки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со значком #,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помощью которых дети сигнализируют организаторам суицидальных групп о готовности вступить в игру: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#f57</a:t>
            </a: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морекитов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тихийдом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хочувигру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млечныйпуть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няпока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ФилиппЛис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мертвыедуши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домкитов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#китобой</a:t>
            </a: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рина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infinityeye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храмсмерти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lvl="0" fontAlgn="base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#истина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0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Модель профилактики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54151219"/>
              </p:ext>
            </p:extLst>
          </p:nvPr>
        </p:nvGraphicFramePr>
        <p:xfrm>
          <a:off x="107504" y="1219200"/>
          <a:ext cx="8928992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73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712968" cy="5234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Никакого шпионажа и агрессии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Первая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реакция родителей, которые узнали, что их дети сидят в группах, призывающих к суициду, -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это усиление контроля.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Мама или папа устраивают своему ребенку допрос с пристрастием, проверяют переписку в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соцсетях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телефон, роются в личных вещах, а порой в довершение всего запрещают пользоваться интернетом.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Такое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поведение не принесет ни родителям, ни и их чадам ничего хорошего. Единственной реакцией подростка на подобные агрессивные действия в его адрес станет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ответная агрессия.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 итоге ребенок просто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закроется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перестанет доверять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близким. И, что самое главное, он все равно найдет способ так или иначе заходить в эти группы, только уже будет делать это тайно.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Важно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жертвами разного рода сект чаще всего становятся именно те дети, которых дома, так сказать, морально насилуют, отнимая право на собственное пространство и личное мнение и не давая возможности возразить или отказать взрослому. Как следствие, подросток не чувствует, когда на него оказывают психологическое давление чужие люди, поскольку слишком привык к нему.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38522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49377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Аккуратный позитивный диалог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Любой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разговор с детьми, особенно на столь болезненную тему, нужно выстраивать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деликатно и внимательно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Нет смысла спрашивать подростка «в лоб» - так от него никаких ответов не добиться. Лучше действовать исподволь, постепенно завоевывая его доверие – интересоваться его делами, просить рассказать о том, как у него прошел день, как дела в школе, хорошо ли он спал. Кстати, для откровенного разговора отлично подойдет совместный прием пищи: в такой обстановке легче сблизиться и наладить контакт.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Важно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: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Проявлять интерес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нужно искренне и внимательно слушать ребенка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что бы он ни сказал. Скорее всего, взрослому многое в его словах не понравится. Однако нужно держать себя в руках; ни в коем случае нельзя критиковать идеи подростка или заявлять, что они глупые.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Пусть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озвучит свою точку зрения, даже если он будет говорить, например, что смерть - это красиво, а суицид – способ перейти в другую реальность. А уже после можно постараться спокойно привести свои доводы в пользу того, что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у жизни больше красок и возможностей, чем у смерти.</a:t>
            </a:r>
          </a:p>
          <a:p>
            <a:pPr marL="0" indent="0">
              <a:buNone/>
            </a:pP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465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Разговор о смерти через искусство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Многие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родители боятся и всячески избегают говорить с детьми на тему суицида. В этом случае лучше подойти к проблеме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«окружным путем».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Например, можно дать ребенку посмотреть хороший классический фильм или дать прочитать книгу, в которой поднимается тема смерти и самоубийства, а затем обсудить с ним его мысли и впечатления.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Важно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около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80% детей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которые покончили жизнь самоубийством, так или иначе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заявляли о своем намерении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родным или друзьям. Просто их словам и поступкам не уделили должного внимания, списав на подростковые «закидоны» и демонстративное поведение.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К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тому же подростки зачастую не воспринимают смерть достаточно серьезно, романтизируя ее. Им кажется,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что суицид – это некий выход, переход куда-то, а не точка невозврата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Необходимо попробовать донести до ребенка, что пока он жив, у него всегда есть возможность выбора. А смерть – это не дверь, 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черта, за которой больше ничего не будет.</a:t>
            </a:r>
          </a:p>
          <a:p>
            <a:pPr marL="0" indent="0">
              <a:buNone/>
            </a:pPr>
            <a:r>
              <a:rPr lang="ru-RU" i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247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800" b="1" i="1" dirty="0">
                <a:solidFill>
                  <a:schemeClr val="accent4">
                    <a:lumMod val="50000"/>
                  </a:schemeClr>
                </a:solidFill>
              </a:rPr>
              <a:t>Поиск альтернативных интересов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Ребенок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который постоянно сидит в социальных сетях 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мало интересуется чем-то в реальной жизни,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на самом деле впадает в некий виртуальный транс, который создает у него ощущение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«параллельной реальности»,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зазеркалья. В этом измененном состоянии сознания у подростка ослабляется критичность восприятия, и он легче поддается внушению и манипуляциям.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Родителям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нужно не просто запретить те или иные действия в интернете, а предложить своему чаду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альтернативные занятия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которые смогут вытянуть его в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офлайновое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пространство. Тут подойдут любые, даже глупые на взгляд взрослых, увлечения.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Важно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Особенно действенными будут хобби, которые помогут подростку не только занять время и мозги, но и построить отношения со сверстниками в реальной жизни. Ведь почему дети так охотно подписываются на те или иные группы во «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ВКонтакте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» и других социальных сетях? Потому что в этом возрасте главное их стремление –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быть признанными и понятыми.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имея возможности удовлетворить эту потребность «наяву», они уходят за желаемым в глубины интернета, где ориентируются куда лучше большинства взрослых.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568952" cy="52341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b="1" i="1" dirty="0" smtClean="0">
                <a:solidFill>
                  <a:schemeClr val="accent4">
                    <a:lumMod val="50000"/>
                  </a:schemeClr>
                </a:solidFill>
              </a:rPr>
              <a:t>Включение </a:t>
            </a:r>
            <a:r>
              <a:rPr lang="ru-RU" sz="3400" b="1" i="1" dirty="0">
                <a:solidFill>
                  <a:schemeClr val="accent4">
                    <a:lumMod val="50000"/>
                  </a:schemeClr>
                </a:solidFill>
              </a:rPr>
              <a:t>здоровой критичности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Вспомним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одно из правил «групп смерти»: как только один из подписчиков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интересовался у организаторов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кто они и какие цели преследуют, его тут же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изгоняли из сообщества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Так вот, чтобы подросток был более устойчивым к манипуляциям онлайн-«сектантов», нужно научить его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критически мыслить и задавать неудобные вопросы.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воспитывается этот навык в первую очередь в семье. У каждого ребенка должна быть возможность спросить у мамы или папы: «Почему? Для чего мне это делать?».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Это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дает подростку ощущение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значимости собственной персоны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чувство, что он способен 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сам сделать какой-то выбор в жизни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а не постоянно следовать указаниям родителей. В таком случае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тинейджер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не так охотно будет поддаваться чужому авторитету и, в частности, «подсаживаться» на загадочные игры, которые инициировали некоторые суицидальные группы.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Важно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: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Подросток должен чувствовать любовь и принятие со стороны родителей в любой ситуации. Если ребенок знает, что, как бы он ни поступил, что бы ни сказал, его всегда поймут и примут дома, он будет гораздо увереннее ощущать себя в жизни. Родителям стоит внушить своим детям, что они не должны зарабатывать любовь повиновением и покорностью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67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b="1" i="1" dirty="0" smtClean="0">
                <a:solidFill>
                  <a:schemeClr val="accent4">
                    <a:lumMod val="50000"/>
                  </a:schemeClr>
                </a:solidFill>
              </a:rPr>
              <a:t>Регулировать </a:t>
            </a:r>
            <a:r>
              <a:rPr lang="ru-RU" sz="3100" b="1" i="1" dirty="0">
                <a:solidFill>
                  <a:schemeClr val="accent4">
                    <a:lumMod val="50000"/>
                  </a:schemeClr>
                </a:solidFill>
              </a:rPr>
              <a:t>режим сна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Сон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является одной из сфер жизни детей, которую действительно стоит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жестко контролировать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Согласно утверждению «Новой газеты», многие подростки сидели в социальных сетях именно ночью; особое значение в ряде случаев имело время 4.20 утра.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Дело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 том, что в таком полусонном состоянии гораздо легче впихнуть в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тинейджера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любую информацию, в том числе и про суицид. Этот нехитрый, но действенный прием, кстати, хорошо знаком деструктивным религиозным организациям. Так что, если у родителей есть желание прибегнуть к жестким мерам, можно, к примеру, выключать или ограничивать интернет именно в ночное время.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Важно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Если ребенок не высыпается, у него усиливаются тревожность, внушаемость, понижается иммунитет как физический, так и психологический. Также ребенок, который и так в своем возрасте видим мир черно-белым, начинает воспринимать его с еще большим скепсисом и неприязнью.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205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Рекомендации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09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i="1" dirty="0" smtClean="0">
                <a:solidFill>
                  <a:schemeClr val="accent4">
                    <a:lumMod val="50000"/>
                  </a:schemeClr>
                </a:solidFill>
              </a:rPr>
              <a:t>Психологические </a:t>
            </a:r>
            <a:r>
              <a:rPr lang="ru-RU" sz="3400" b="1" i="1" dirty="0">
                <a:solidFill>
                  <a:schemeClr val="accent4">
                    <a:lumMod val="50000"/>
                  </a:schemeClr>
                </a:solidFill>
              </a:rPr>
              <a:t>группы для подростков</a:t>
            </a: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	Если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родители узнали, что их ребенок и вправду подумывает совершить самоубийство, в этом случае справиться лишь своими силами не получится: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необходимо прибегнуть к помощи профессионалов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Однако не каждый подросток согласится пойти к психологу; даже если посулами или угрозами загнать его на сеанс, толку от такой терапии будет мало. Гораздо проще и полезнее будет уговорить чадо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посетить групповые занятия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где ему легче будет освоиться и приступить к работе над своими проблемами.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Важно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Есть несколько признаков, которые могут свидетельствовать о том, что подросток впал в депрессию и думает о смерти: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 появление порезов и шрамов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 резкое изменение настроения и поведения; к примеру, всегда общительный ребенок вдруг стал замкнутым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 желание подростка раздать или подарить свои вещи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 разговоры о бессмысленности жизни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- ребенок ведет себя так, как будто собирается в дальнюю дорогу: приводит в порядок дела, убирается в комнате, возвращает одолженное</a:t>
            </a:r>
          </a:p>
          <a:p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90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Vlad_Bob\Desktop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32848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5013176"/>
            <a:ext cx="8640960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Самый лучший психотерапевт для подростка – это его родители, семейный уют и атмосфера, где он уверен, что в нем нуждаются и его любят.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2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3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369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Только по официальным данным за последний год в России покончили с собой более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700 подростков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. Но реальные цифры гораздо выше. Это были дети из благополучных семей и разных уголков России. Всех их, на первый взгляд, объединяло лишь одно — подростки активно пользовались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</a:rPr>
              <a:t>соцсетями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, в которых, как им казалось, они спасались от унылой жизни в реальности.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214290"/>
            <a:ext cx="822960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</a:rPr>
              <a:t>Виды групп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1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	П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ервые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– самые безопасные, когда организуют таких же депрессивных, и подростки в этом общении варятся, обиженные на жизнь, выражают агрессию, протест из-за кажущегося им несправедливого отношения к себе или к жизни. 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	Вторые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– «идеологические». Для стоящих за такими группами людей человеческая жизнь – ноль. Они, убивая других, просто реализуют себя. Они бы убивали и в реале, но в реале боятся ответственности. 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	Третья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категория – это маньяки. Тут уже психиатрия, настолько сильные повреждения и духовное, и психическое, что человек просто настроен на то, чтобы таким образом убить других. 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	Четвертая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категория – деструктивные секты. Которые работают по тем же технологиям, что и секты реальные. 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4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Причины вступления подростков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«группы смерти»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528" y="1219200"/>
            <a:ext cx="8496944" cy="5378152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    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1: ЛЮБОПЫТСТВО.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Подростка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тянет к мистике, загадкам; он еще не осознал ценность собственной жизни, а придание ореола романтики смерти в таких группах и возведение в ранг героизма явления суицида делает тему самоубийства популярной среди подростков.     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2: СТРЕМЛЕНИЕ ВЫДЕЛИТЬСЯ ИЗ ТОЛПЫ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 В основном встречается среди мальчиков как стремление к самоутверждению. Заигрывания со смертью воспринимается как нечто «крутое», на что способен не каждый, и подросток чувствует себя выше сверстников.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Причина 3: СТРЕМЛЕНИЕ К НОВЫМ ВПЕЧАТЛЕНИЯМ.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В 21 веке, благодаря интернету, подросток за 2-3 года жизни, проведенные в интернете, ментально способен получить больше впечатлений, чем еще 50 лет назад – 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взрослый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 человек за всю свою жизнь.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	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4: ЗА КОМПАНИЮ.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Подросток ведом своими более авторитетными сверстниками, хочет не отставать от них, быть не хуже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Причина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5: В СТРЕМЛЕНИИ НАЙТИ РЕШЕНИЕ СВОИХ ПРОБЛЕМ,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которые подростку кажутся неразрешимыми в силу отсутствия жизненного опыта. Это инстинктивная тяга к людям, оказавшимся в той же жизненной ситуации, что и он, поиск «товарищей по несчастью».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Признаки принадлежности подростка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 «группам смерти»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8964488" cy="532859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Если профиль страницы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закрыт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Закрывание лица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руками либо одеждой на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фотографиях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демонстрирование указательного пальца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на таких снимках, загруженных в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социальные сети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символизируют суицидальные мысли.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подросток размещает у себя на странице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фразы, иллюстрации на тему самоунижения и нанесения себе травм 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порезов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Опасными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считаются такие символы, как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медузы, кошки, бабочки, единороги, съемки с высоты, крыш и чердаков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а также изображение того, как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киты плывут вверх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Группа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подозрительных «друзей»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появившихся за короткое время, свидетельствует о том, что подросток попал в опасную компанию.</a:t>
            </a: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Чрезмерное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увлечение копированием на своей страничке строчек из некоторых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стихотворений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 например, С. Есенина и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Бродского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посвященных смерти, а также цитат из мистических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книг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Участившиеся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комментарии о смерти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 — как устные, так и к фотографиям в социальных сетях.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04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Признаки принадлежности подростка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 «группам смерти»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568952" cy="50322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Сохранение 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на страничках социальных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сетей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странной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депрессивной музыки(особенно музыкальных направлений, пропагандирующих печаль и смерть) — один из ярких «симптомов» суицидальных наклонностей.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Следует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проследить, размещает ли подросток у себя на страничке подобные изображения: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78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opennov.ru/files/styles/node_full_width/public/news/a0bdeb69ac42d9d7.png?itok=hlH_Ynex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76" y="-671"/>
            <a:ext cx="3960439" cy="263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opennov.ru/files/styles/node_full_width/public/news/d6d26d28998df25e.jpg?itok=IZbiSwz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339" y="0"/>
            <a:ext cx="3834308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opennov.ru/files/styles/node_full_width/public/news/68811014eee717b3.jpg?itok=_wi2MK5v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1907"/>
            <a:ext cx="3690293" cy="275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opennov.ru/files/styles/node_full_width/public/news/70407d323d0c285c.jpg?itok=lvQRHvM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331" y="3933056"/>
            <a:ext cx="3906316" cy="282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pennov.ru/files/styles/node_full_width/public/news/d2e4f4eddd0b1450.jpg?itok=r7pcUgl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80831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188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g08.rl0.ru/pgc/-x-i/582b34d5-4c80-8116-4c80-81588ddafc8f.photo.0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35" y="0"/>
            <a:ext cx="4844897" cy="389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g03.rl0.ru/pgc/-x-i/582b34e0-2e86-b0c8-2e86-b086539c217a.photo.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1875"/>
            <a:ext cx="5050904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82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Признаки принадлежности подростка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 «группам смерти»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8856984" cy="516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Внешние признаки: когда бить тревогу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Необъяснимое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желание похудеть, сильная критика в адрес полных людей.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Увлечение кофе, ранний утренний подъем (если за подростком такого раньше не наблюдалось).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Выбор черной мрачной одежды, возможно, с символами, ассоциирующимися со смертью.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Внезапное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изменение внешности: выбривание висков, окрашивание волос в неестественные тона.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Появление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на теле следов порезов, ожогов и иных признаков 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членовредительства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Постоянная вовлеченность в виртуальный мир, увлеченная переписка в Сети (часто с малознакомыми людьми).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Необычный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сленг в переписке, которым ребенок раньше не пользовался.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Закрытие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доступа к девайсам, установка дополнительных паролей на домашнем компьютере, использование браузеров, предоставляющих возможность анонимного просмотра страниц.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Пристрастие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к мобильным приложениям с внутренними чатами.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Рисунки странного характера (перевернутые кресты, сатанинские звезды, масонские знаки).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Появление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идеи установить в спальне зеркало напротив кровати.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Увлеченность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мистическими фильмами и сценами жестокости и насилия.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Неожиданное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желание 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сделать татуировку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 со странными символами.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Отказ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от общения с родителями и маскировка своих проблем и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переживаний.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926</TotalTime>
  <Words>239</Words>
  <Application>Microsoft Office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Игра в самоубийство: как устроены «группы смерти»</vt:lpstr>
      <vt:lpstr>Слайд 2</vt:lpstr>
      <vt:lpstr>Виды групп</vt:lpstr>
      <vt:lpstr>Причины вступления подростков  в «группы смерти» </vt:lpstr>
      <vt:lpstr>Признаки принадлежности подростка  к «группам смерти»</vt:lpstr>
      <vt:lpstr>Признаки принадлежности подростка  к «группам смерти»</vt:lpstr>
      <vt:lpstr>Слайд 7</vt:lpstr>
      <vt:lpstr>Слайд 8</vt:lpstr>
      <vt:lpstr>Признаки принадлежности подростка  к «группам смерти»</vt:lpstr>
      <vt:lpstr>Хештеги - специальные метки со значком #,  с помощью которых дети сигнализируют организаторам суицидальных групп о готовности вступить в игру:</vt:lpstr>
      <vt:lpstr>Модель профилактики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Inf</cp:lastModifiedBy>
  <cp:revision>72</cp:revision>
  <dcterms:created xsi:type="dcterms:W3CDTF">2014-04-08T04:01:58Z</dcterms:created>
  <dcterms:modified xsi:type="dcterms:W3CDTF">2017-03-05T06:42:29Z</dcterms:modified>
</cp:coreProperties>
</file>